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4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19" r:id="rId2"/>
    <p:sldId id="266" r:id="rId3"/>
    <p:sldId id="372" r:id="rId4"/>
    <p:sldId id="374" r:id="rId5"/>
    <p:sldId id="359" r:id="rId6"/>
    <p:sldId id="373" r:id="rId7"/>
    <p:sldId id="377" r:id="rId8"/>
    <p:sldId id="371" r:id="rId9"/>
    <p:sldId id="376" r:id="rId10"/>
    <p:sldId id="32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el Garstang" initials="DG" lastIdx="1" clrIdx="0">
    <p:extLst>
      <p:ext uri="{19B8F6BF-5375-455C-9EA6-DF929625EA0E}">
        <p15:presenceInfo xmlns:p15="http://schemas.microsoft.com/office/powerpoint/2012/main" userId="S::DGarstang@aerusonline.com::ff783c50-ac9e-4d7b-a3fe-bb5fceb91c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17" autoAdjust="0"/>
    <p:restoredTop sz="88249" autoAdjust="0"/>
  </p:normalViewPr>
  <p:slideViewPr>
    <p:cSldViewPr snapToGrid="0">
      <p:cViewPr varScale="1">
        <p:scale>
          <a:sx n="100" d="100"/>
          <a:sy n="100" d="100"/>
        </p:scale>
        <p:origin x="630" y="78"/>
      </p:cViewPr>
      <p:guideLst/>
    </p:cSldViewPr>
  </p:slideViewPr>
  <p:outlineViewPr>
    <p:cViewPr>
      <p:scale>
        <a:sx n="33" d="100"/>
        <a:sy n="33" d="100"/>
      </p:scale>
      <p:origin x="0" y="-7302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100" dirty="0"/>
              <a:t>% </a:t>
            </a:r>
            <a:r>
              <a:rPr lang="en-US" sz="1100" b="1" dirty="0"/>
              <a:t>Change in Total</a:t>
            </a:r>
            <a:r>
              <a:rPr lang="en-US" sz="1100" b="1" baseline="0" dirty="0"/>
              <a:t> Fungal Air CFU</a:t>
            </a:r>
            <a:endParaRPr lang="en-US" sz="11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1171986086127029"/>
          <c:y val="0.20943677324751997"/>
          <c:w val="0.72857476826238565"/>
          <c:h val="0.691535278828724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in Total Aerobic Count Samples 1-2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232-4DA8-94B5-865ACC130F4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Test 1 </c:v>
                </c:pt>
                <c:pt idx="1">
                  <c:v>Test 2 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3370</c:v>
                </c:pt>
                <c:pt idx="1">
                  <c:v>820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232-4DA8-94B5-865ACC130F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61836271"/>
        <c:axId val="1661836687"/>
      </c:barChart>
      <c:catAx>
        <c:axId val="16618362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1836687"/>
        <c:crosses val="autoZero"/>
        <c:auto val="1"/>
        <c:lblAlgn val="ctr"/>
        <c:lblOffset val="100"/>
        <c:noMultiLvlLbl val="0"/>
      </c:catAx>
      <c:valAx>
        <c:axId val="16618366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18362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rgbClr val="FF0000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100" dirty="0"/>
              <a:t>% Change in Total</a:t>
            </a:r>
            <a:r>
              <a:rPr lang="en-US" sz="1100" baseline="0" dirty="0"/>
              <a:t> Bacterial Air CFU Downtown Women’s 90</a:t>
            </a:r>
            <a:endParaRPr lang="en-US" sz="11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in Total Aerobic Count Samples 1-2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9CC-4239-9A37-74CCEDB45F2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Test 1 </c:v>
                </c:pt>
                <c:pt idx="1">
                  <c:v>Test 2 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329</c:v>
                </c:pt>
                <c:pt idx="1">
                  <c:v>238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9CC-4239-9A37-74CCEDB45F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61836271"/>
        <c:axId val="1661836687"/>
      </c:barChart>
      <c:catAx>
        <c:axId val="16618362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1836687"/>
        <c:crosses val="autoZero"/>
        <c:auto val="1"/>
        <c:lblAlgn val="ctr"/>
        <c:lblOffset val="100"/>
        <c:noMultiLvlLbl val="0"/>
      </c:catAx>
      <c:valAx>
        <c:axId val="16618366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18362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100" b="1" dirty="0"/>
              <a:t>% change in Total Bacteria</a:t>
            </a:r>
            <a:r>
              <a:rPr lang="en-US" sz="1100" b="1" baseline="0" dirty="0"/>
              <a:t> CFU</a:t>
            </a:r>
            <a:endParaRPr lang="en-US" sz="11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in Total Aerobic Count Samples 1-2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431-4E3D-81B8-53F9E647B57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Test 1 </c:v>
                </c:pt>
                <c:pt idx="1">
                  <c:v>Test 2 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1099</c:v>
                </c:pt>
                <c:pt idx="1">
                  <c:v>826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431-4E3D-81B8-53F9E647B5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61836271"/>
        <c:axId val="1661836687"/>
      </c:barChart>
      <c:catAx>
        <c:axId val="16618362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1836687"/>
        <c:crosses val="autoZero"/>
        <c:auto val="1"/>
        <c:lblAlgn val="ctr"/>
        <c:lblOffset val="100"/>
        <c:noMultiLvlLbl val="0"/>
      </c:catAx>
      <c:valAx>
        <c:axId val="16618366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18362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rgbClr val="FF0000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100" b="1" dirty="0"/>
              <a:t>% change in Total </a:t>
            </a:r>
            <a:r>
              <a:rPr lang="en-US" sz="1100" b="1" baseline="0" dirty="0"/>
              <a:t>CFU Count </a:t>
            </a:r>
            <a:endParaRPr lang="en-US" sz="11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in Total Aerobic Count Samples 1-2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04D-4F5F-A098-9DE955D4E3D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Test 1 </c:v>
                </c:pt>
                <c:pt idx="1">
                  <c:v>Test 2 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4469</c:v>
                </c:pt>
                <c:pt idx="1">
                  <c:v>1646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04D-4F5F-A098-9DE955D4E3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61836271"/>
        <c:axId val="1661836687"/>
      </c:barChart>
      <c:catAx>
        <c:axId val="16618362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1836687"/>
        <c:crosses val="autoZero"/>
        <c:auto val="1"/>
        <c:lblAlgn val="ctr"/>
        <c:lblOffset val="100"/>
        <c:noMultiLvlLbl val="0"/>
      </c:catAx>
      <c:valAx>
        <c:axId val="16618366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18362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rgbClr val="FF0000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100" dirty="0"/>
              <a:t>% Change in Total</a:t>
            </a:r>
            <a:r>
              <a:rPr lang="en-US" sz="1100" baseline="0" dirty="0"/>
              <a:t> Fungal Air CFU Mid Town Men’s 192</a:t>
            </a:r>
            <a:endParaRPr lang="en-US" sz="11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in Total Aerobic Count Samples 1-2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7AD3-4A03-8FC7-40601C7FC0B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Test 1 </c:v>
                </c:pt>
                <c:pt idx="1">
                  <c:v>Test 2 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760</c:v>
                </c:pt>
                <c:pt idx="1">
                  <c:v>240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5D-40A1-9A91-F770599BBF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61836271"/>
        <c:axId val="1661836687"/>
      </c:barChart>
      <c:catAx>
        <c:axId val="16618362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1836687"/>
        <c:crosses val="autoZero"/>
        <c:auto val="1"/>
        <c:lblAlgn val="ctr"/>
        <c:lblOffset val="100"/>
        <c:noMultiLvlLbl val="0"/>
      </c:catAx>
      <c:valAx>
        <c:axId val="16618366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18362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100" dirty="0"/>
              <a:t>% Change in Total</a:t>
            </a:r>
            <a:r>
              <a:rPr lang="en-US" sz="1100" baseline="0" dirty="0"/>
              <a:t> Fungal Air CFU Downtown Men’s 92</a:t>
            </a:r>
            <a:endParaRPr lang="en-US" sz="11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in Total Aerobic Count Samples 1-2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EA6-4C89-AFBB-932733EF5B5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Test 1 </c:v>
                </c:pt>
                <c:pt idx="1">
                  <c:v>Test 2 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1020</c:v>
                </c:pt>
                <c:pt idx="1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A6-4C89-AFBB-932733EF5B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61836271"/>
        <c:axId val="1661836687"/>
      </c:barChart>
      <c:catAx>
        <c:axId val="16618362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1836687"/>
        <c:crosses val="autoZero"/>
        <c:auto val="1"/>
        <c:lblAlgn val="ctr"/>
        <c:lblOffset val="100"/>
        <c:noMultiLvlLbl val="0"/>
      </c:catAx>
      <c:valAx>
        <c:axId val="16618366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18362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100" dirty="0"/>
              <a:t>% Change in Total</a:t>
            </a:r>
            <a:r>
              <a:rPr lang="en-US" sz="1100" baseline="0" dirty="0"/>
              <a:t> Fungal Air CFU Downtown Women’s 90</a:t>
            </a:r>
            <a:endParaRPr lang="en-US" sz="11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in Total Aerobic Count Samples 1-2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E3E-46EF-942E-436158E71A8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Test 1 </c:v>
                </c:pt>
                <c:pt idx="1">
                  <c:v>Test 2 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1590</c:v>
                </c:pt>
                <c:pt idx="1">
                  <c:v>440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E3E-46EF-942E-436158E71A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61836271"/>
        <c:axId val="1661836687"/>
      </c:barChart>
      <c:catAx>
        <c:axId val="16618362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1836687"/>
        <c:crosses val="autoZero"/>
        <c:auto val="1"/>
        <c:lblAlgn val="ctr"/>
        <c:lblOffset val="100"/>
        <c:noMultiLvlLbl val="0"/>
      </c:catAx>
      <c:valAx>
        <c:axId val="16618366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18362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100" dirty="0"/>
              <a:t>% Change in Total</a:t>
            </a:r>
            <a:r>
              <a:rPr lang="en-US" sz="1100" baseline="0" dirty="0"/>
              <a:t> Bacterial Air CFU Mid Town Men’s 192</a:t>
            </a:r>
            <a:endParaRPr lang="en-US" sz="11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in Total Aerobic Count Samples 1-2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7AD3-4A03-8FC7-40601C7FC0B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Test 1 </c:v>
                </c:pt>
                <c:pt idx="1">
                  <c:v>Test 2 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301</c:v>
                </c:pt>
                <c:pt idx="1">
                  <c:v>294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5D-40A1-9A91-F770599BBF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61836271"/>
        <c:axId val="1661836687"/>
      </c:barChart>
      <c:catAx>
        <c:axId val="16618362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1836687"/>
        <c:crosses val="autoZero"/>
        <c:auto val="1"/>
        <c:lblAlgn val="ctr"/>
        <c:lblOffset val="100"/>
        <c:noMultiLvlLbl val="0"/>
      </c:catAx>
      <c:valAx>
        <c:axId val="16618366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18362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100" dirty="0"/>
              <a:t>% Change in Total</a:t>
            </a:r>
            <a:r>
              <a:rPr lang="en-US" sz="1100" baseline="0" dirty="0"/>
              <a:t> Bacterial Air CFU Downtown Men’s 92</a:t>
            </a:r>
            <a:endParaRPr lang="en-US" sz="11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in Total Aerobic Count Samples 1-2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EA6-4C89-AFBB-932733EF5B5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Test 1 </c:v>
                </c:pt>
                <c:pt idx="1">
                  <c:v>Test 2 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322</c:v>
                </c:pt>
                <c:pt idx="1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A6-4C89-AFBB-932733EF5B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61836271"/>
        <c:axId val="1661836687"/>
      </c:barChart>
      <c:catAx>
        <c:axId val="16618362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1836687"/>
        <c:crosses val="autoZero"/>
        <c:auto val="1"/>
        <c:lblAlgn val="ctr"/>
        <c:lblOffset val="100"/>
        <c:noMultiLvlLbl val="0"/>
      </c:catAx>
      <c:valAx>
        <c:axId val="16618366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18362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100" dirty="0"/>
              <a:t>% Change in Total</a:t>
            </a:r>
            <a:r>
              <a:rPr lang="en-US" sz="1100" baseline="0" dirty="0"/>
              <a:t> Bacterial Air CFU Mid Town Women’s 190</a:t>
            </a:r>
            <a:endParaRPr lang="en-US" sz="11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in Total Aerobic Count Samples 1-2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B9B-4E39-925F-86AA613AB1B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Test 1 </c:v>
                </c:pt>
                <c:pt idx="1">
                  <c:v>Test 2 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147</c:v>
                </c:pt>
                <c:pt idx="1">
                  <c:v>252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B9B-4E39-925F-86AA613AB1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61836271"/>
        <c:axId val="1661836687"/>
      </c:barChart>
      <c:catAx>
        <c:axId val="16618362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1836687"/>
        <c:crosses val="autoZero"/>
        <c:auto val="1"/>
        <c:lblAlgn val="ctr"/>
        <c:lblOffset val="100"/>
        <c:noMultiLvlLbl val="0"/>
      </c:catAx>
      <c:valAx>
        <c:axId val="16618366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18362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0.61705</cdr:x>
      <cdr:y>0.27642</cdr:y>
    </cdr:from>
    <cdr:to>
      <cdr:x>0.68374</cdr:x>
      <cdr:y>0.34726</cdr:y>
    </cdr:to>
    <cdr:sp macro="" textlink="">
      <cdr:nvSpPr>
        <cdr:cNvPr id="2" name="Arrow: Down 1">
          <a:extLst xmlns:a="http://schemas.openxmlformats.org/drawingml/2006/main">
            <a:ext uri="{FF2B5EF4-FFF2-40B4-BE49-F238E27FC236}">
              <a16:creationId xmlns:a16="http://schemas.microsoft.com/office/drawing/2014/main" id="{41F04727-6FF7-44AE-B4FF-4B09FEE9B1E8}"/>
            </a:ext>
          </a:extLst>
        </cdr:cNvPr>
        <cdr:cNvSpPr/>
      </cdr:nvSpPr>
      <cdr:spPr>
        <a:xfrm xmlns:a="http://schemas.openxmlformats.org/drawingml/2006/main">
          <a:off x="2023373" y="948445"/>
          <a:ext cx="218683" cy="243068"/>
        </a:xfrm>
        <a:prstGeom xmlns:a="http://schemas.openxmlformats.org/drawingml/2006/main" prst="downArrow">
          <a:avLst/>
        </a:prstGeom>
        <a:solidFill xmlns:a="http://schemas.openxmlformats.org/drawingml/2006/main">
          <a:srgbClr val="00B0F0"/>
        </a:solidFill>
        <a:ln xmlns:a="http://schemas.openxmlformats.org/drawingml/2006/main">
          <a:solidFill>
            <a:srgbClr val="00B0F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0.56997</cdr:x>
      <cdr:y>0.15296</cdr:y>
    </cdr:from>
    <cdr:to>
      <cdr:x>0.91929</cdr:x>
      <cdr:y>0.24266</cdr:y>
    </cdr:to>
    <cdr:sp macro="" textlink="">
      <cdr:nvSpPr>
        <cdr:cNvPr id="3" name="TextBox 13">
          <a:extLst xmlns:a="http://schemas.openxmlformats.org/drawingml/2006/main">
            <a:ext uri="{FF2B5EF4-FFF2-40B4-BE49-F238E27FC236}">
              <a16:creationId xmlns:a16="http://schemas.microsoft.com/office/drawing/2014/main" id="{096DB810-555F-4EB0-9CB9-DD33C433AA7D}"/>
            </a:ext>
          </a:extLst>
        </cdr:cNvPr>
        <cdr:cNvSpPr txBox="1"/>
      </cdr:nvSpPr>
      <cdr:spPr>
        <a:xfrm xmlns:a="http://schemas.openxmlformats.org/drawingml/2006/main">
          <a:off x="1868978" y="524839"/>
          <a:ext cx="1145454" cy="30777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00B0F0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dirty="0"/>
            <a:t>24.8%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0.72826</cdr:x>
      <cdr:y>0.27287</cdr:y>
    </cdr:from>
    <cdr:to>
      <cdr:x>0.79401</cdr:x>
      <cdr:y>0.43451</cdr:y>
    </cdr:to>
    <cdr:sp macro="" textlink="">
      <cdr:nvSpPr>
        <cdr:cNvPr id="2" name="Arrow: Down 1">
          <a:extLst xmlns:a="http://schemas.openxmlformats.org/drawingml/2006/main">
            <a:ext uri="{FF2B5EF4-FFF2-40B4-BE49-F238E27FC236}">
              <a16:creationId xmlns:a16="http://schemas.microsoft.com/office/drawing/2014/main" id="{41F04727-6FF7-44AE-B4FF-4B09FEE9B1E8}"/>
            </a:ext>
          </a:extLst>
        </cdr:cNvPr>
        <cdr:cNvSpPr/>
      </cdr:nvSpPr>
      <cdr:spPr>
        <a:xfrm xmlns:a="http://schemas.openxmlformats.org/drawingml/2006/main">
          <a:off x="2388031" y="936274"/>
          <a:ext cx="215601" cy="554623"/>
        </a:xfrm>
        <a:prstGeom xmlns:a="http://schemas.openxmlformats.org/drawingml/2006/main" prst="downArrow">
          <a:avLst/>
        </a:prstGeom>
        <a:solidFill xmlns:a="http://schemas.openxmlformats.org/drawingml/2006/main">
          <a:srgbClr val="00B0F0"/>
        </a:solidFill>
        <a:ln xmlns:a="http://schemas.openxmlformats.org/drawingml/2006/main">
          <a:solidFill>
            <a:srgbClr val="00B0F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0.58173</cdr:x>
      <cdr:y>0.17564</cdr:y>
    </cdr:from>
    <cdr:to>
      <cdr:x>0.93105</cdr:x>
      <cdr:y>0.26534</cdr:y>
    </cdr:to>
    <cdr:sp macro="" textlink="">
      <cdr:nvSpPr>
        <cdr:cNvPr id="3" name="TextBox 13">
          <a:extLst xmlns:a="http://schemas.openxmlformats.org/drawingml/2006/main">
            <a:ext uri="{FF2B5EF4-FFF2-40B4-BE49-F238E27FC236}">
              <a16:creationId xmlns:a16="http://schemas.microsoft.com/office/drawing/2014/main" id="{096DB810-555F-4EB0-9CB9-DD33C433AA7D}"/>
            </a:ext>
          </a:extLst>
        </cdr:cNvPr>
        <cdr:cNvSpPr txBox="1"/>
      </cdr:nvSpPr>
      <cdr:spPr>
        <a:xfrm xmlns:a="http://schemas.openxmlformats.org/drawingml/2006/main">
          <a:off x="1795282" y="602664"/>
          <a:ext cx="1078036" cy="30777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FF0000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dirty="0"/>
            <a:t>63.16%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036DA7-5343-44CA-997E-502ACDC11E01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132DAD-688A-4A84-92A5-13F8C9C61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450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32DAD-688A-4A84-92A5-13F8C9C61F5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647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32DAD-688A-4A84-92A5-13F8C9C61F5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684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32DAD-688A-4A84-92A5-13F8C9C61F5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945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32DAD-688A-4A84-92A5-13F8C9C61F5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45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360A8-ACA4-48F8-BF11-E895EF1B27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40051B-6F91-47FB-8987-131392F0E4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C845E-81B3-4044-80DA-C2EB02D78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B1BBE-4129-4F3D-ADE1-5D59686982D1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41F61-A600-43CA-B657-E5D868507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C2266-0081-4D45-BA1A-4A280B206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AE002-4395-45C0-8CDA-3067999C5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213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505E0-0121-41A0-BEA3-63ECBF631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864C7A-A01F-481E-8E7C-9C95D95DDD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665DA0-54B5-41A9-BB91-946C1E628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B1BBE-4129-4F3D-ADE1-5D59686982D1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713105-0EEF-4195-B98A-1F98A38BB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AEF0B-C10A-45B3-9C49-0B8315B5E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AE002-4395-45C0-8CDA-3067999C5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420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0D4C6C-C3AD-41B5-8B73-FC196C4B61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86A03B-7308-4669-8303-732E5C1DA8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15EDE-C894-49C3-8B59-96D79EE41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B1BBE-4129-4F3D-ADE1-5D59686982D1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48839-DB6D-4EAF-89D5-C8BB4B3BA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C6B3FA-4690-4AD0-B068-DCF24B37C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AE002-4395-45C0-8CDA-3067999C5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561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289A3-3748-45B1-9212-ECC0B2312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856913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525433-0EAE-417B-BC3D-373D97810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EBABE-2F5B-44D8-BF71-0AF0F8389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B1BBE-4129-4F3D-ADE1-5D59686982D1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BBEF0-8D6B-4911-AC03-47C0DA5DA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38C538-DE06-44E2-B4CE-3AF4B16BF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AE002-4395-45C0-8CDA-3067999C5F8B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4C8A0555-51D7-4578-919B-A57803767F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1994" y="254990"/>
            <a:ext cx="2445330" cy="1224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062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303BF-FEF7-4823-B433-BE5D83A40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622C38-A645-4583-8A3A-86353B8CC5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10A3DE-3C3E-46F6-94B1-F07AA156E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B1BBE-4129-4F3D-ADE1-5D59686982D1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F9A722-9A7B-4EEF-BAE7-91715E572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0397EB-D590-4345-9B86-6FABA2EFA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AE002-4395-45C0-8CDA-3067999C5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87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DCC62-424A-443B-8A7E-2E2EAAF92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5E65CC-5B34-4B9F-A36C-62E21D3FE9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0076FE-C479-4972-842B-9DF77E4E7F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C36163-2081-4B73-843C-BB62CDE5C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B1BBE-4129-4F3D-ADE1-5D59686982D1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16306-2407-406A-A6FF-8FA8C3EE6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885236-9446-453C-BE7D-70B50C37F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AE002-4395-45C0-8CDA-3067999C5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805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91C53-52E0-4BCC-B9CA-E57E2EB4C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4F7586-0B32-40FC-9AC2-BF10C37916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7AB3D8-8509-41A7-91C5-3C35A798A5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0765C1-9B6F-4AB8-A161-C12294B824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CDAA5C-36E4-4C71-A0F3-7698B0EF72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B59426-A0EE-4CE6-A2EB-7F981EA28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B1BBE-4129-4F3D-ADE1-5D59686982D1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782516-E06B-4626-BE6C-6CA093DCF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895BF5-A174-4DBF-867C-E63FF9A3F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AE002-4395-45C0-8CDA-3067999C5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68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15FC8-1F48-45E4-ABD9-8BCC38613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F93C01-AF2D-4EC3-9583-E9B0F55AA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B1BBE-4129-4F3D-ADE1-5D59686982D1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1C4689-62BA-4DCA-925C-8F3A8D273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13E93D-5448-4E86-8F61-5B0029FE8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AE002-4395-45C0-8CDA-3067999C5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660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C60E5B-5BE0-42C6-AACF-EBCBCAC3A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B1BBE-4129-4F3D-ADE1-5D59686982D1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728DFA-7CD2-44B6-8529-ABCD2AD96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65A39B-E77E-4BEC-8939-1B773A9A1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AE002-4395-45C0-8CDA-3067999C5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997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02D3E-C56C-4760-8EA0-D73457D8D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3D374-66BE-425A-A1E6-937F8E4A7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8E1655-0F4A-4BE6-9811-1734820B90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1490EF-6B87-484E-9E5C-381EEE141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B1BBE-4129-4F3D-ADE1-5D59686982D1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523B17-FAB6-414A-ABC7-E82222EB3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C37AA0-DB78-4CBE-BBD5-7431AD03B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AE002-4395-45C0-8CDA-3067999C5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067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C3F67-1E3B-48B0-BC4F-C245F58AC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2AEE28-BA5C-4EAA-93C8-AEF12E6722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89D82-B38D-4D5D-A91C-1C1D7F74F3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2339F0-01B1-4EC7-B302-14101DB03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B1BBE-4129-4F3D-ADE1-5D59686982D1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7F78E2-9902-4E49-87A6-BFE7E635F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91EA1-AB0A-48E7-B3D6-977B346CF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AE002-4395-45C0-8CDA-3067999C5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930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631BF2-4866-4636-BA26-E90CC9907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F6A57E-2532-40FD-B0F0-63EE73A686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982085-E88C-4062-BCF6-C89FA62A9A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B1BBE-4129-4F3D-ADE1-5D59686982D1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4470E-A04D-4AA1-AFFC-E2942016D7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D3AB1-F937-4B3C-B586-22D684F74F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AE002-4395-45C0-8CDA-3067999C5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556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tivepure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7040754-B806-4122-B3EA-EA11DFFF5B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5312735" cy="2387600"/>
          </a:xfrm>
        </p:spPr>
        <p:txBody>
          <a:bodyPr/>
          <a:lstStyle/>
          <a:p>
            <a:r>
              <a:rPr lang="en-US" b="1" dirty="0"/>
              <a:t>ActivePure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EABBB5D-4FF1-47B5-8E24-1DD455F9DF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5546651" cy="1655762"/>
          </a:xfrm>
        </p:spPr>
        <p:txBody>
          <a:bodyPr/>
          <a:lstStyle/>
          <a:p>
            <a:r>
              <a:rPr lang="en-US" dirty="0"/>
              <a:t>University of Oregon Recreational Sports Locker Rooms – Environmental Testing</a:t>
            </a: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E3A912B2-8B64-470A-8B98-5E25F82243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2589" y="2744733"/>
            <a:ext cx="2731864" cy="1368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282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B961A4-AE72-4DB8-97AA-0B32B8C809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3126" y="3229898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dirty="0">
                <a:hlinkClick r:id="rId2"/>
              </a:rPr>
              <a:t>www.activepure.com</a:t>
            </a:r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17391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B1E1D-D9F3-4308-981D-BCD9EB787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856913" cy="1287506"/>
          </a:xfrm>
        </p:spPr>
        <p:txBody>
          <a:bodyPr>
            <a:normAutofit/>
          </a:bodyPr>
          <a:lstStyle/>
          <a:p>
            <a:r>
              <a:rPr lang="en-US" sz="3600" b="1" dirty="0"/>
              <a:t>Hierarchy of Pathogens</a:t>
            </a:r>
            <a:endParaRPr lang="en-US" sz="360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42D9514-156E-471C-9FB2-6946BD792E31}"/>
              </a:ext>
            </a:extLst>
          </p:cNvPr>
          <p:cNvGrpSpPr/>
          <p:nvPr/>
        </p:nvGrpSpPr>
        <p:grpSpPr>
          <a:xfrm>
            <a:off x="1132086" y="1700412"/>
            <a:ext cx="8926314" cy="4729555"/>
            <a:chOff x="2297202" y="121081"/>
            <a:chExt cx="9541934" cy="5367338"/>
          </a:xfrm>
        </p:grpSpPr>
        <p:pic>
          <p:nvPicPr>
            <p:cNvPr id="5" name="Picture 4" descr="Diagram&#10;&#10;Description automatically generated">
              <a:extLst>
                <a:ext uri="{FF2B5EF4-FFF2-40B4-BE49-F238E27FC236}">
                  <a16:creationId xmlns:a16="http://schemas.microsoft.com/office/drawing/2014/main" id="{44AE498C-8DAF-4FC4-8F94-1A47807247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97202" y="121081"/>
              <a:ext cx="9541934" cy="5367338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D7B9FEC-EE51-4222-9342-7D6B1732608D}"/>
                </a:ext>
              </a:extLst>
            </p:cNvPr>
            <p:cNvSpPr txBox="1"/>
            <p:nvPr/>
          </p:nvSpPr>
          <p:spPr>
            <a:xfrm>
              <a:off x="9699892" y="4803018"/>
              <a:ext cx="2139244" cy="523921"/>
            </a:xfrm>
            <a:prstGeom prst="rect">
              <a:avLst/>
            </a:prstGeom>
            <a:solidFill>
              <a:srgbClr val="E7EDF3"/>
            </a:solidFill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Testing completed against SARS-CoV-2</a:t>
              </a:r>
              <a:r>
                <a:rPr lang="en-US" sz="1100" dirty="0"/>
                <a:t> </a:t>
              </a:r>
              <a:endParaRPr lang="en-US" sz="1200" dirty="0"/>
            </a:p>
          </p:txBody>
        </p:sp>
      </p:grpSp>
      <p:sp>
        <p:nvSpPr>
          <p:cNvPr id="3" name="Oval 2">
            <a:extLst>
              <a:ext uri="{FF2B5EF4-FFF2-40B4-BE49-F238E27FC236}">
                <a16:creationId xmlns:a16="http://schemas.microsoft.com/office/drawing/2014/main" id="{0E0340F7-A8EC-4967-834E-5655A6E8DCC7}"/>
              </a:ext>
            </a:extLst>
          </p:cNvPr>
          <p:cNvSpPr/>
          <p:nvPr/>
        </p:nvSpPr>
        <p:spPr>
          <a:xfrm>
            <a:off x="3218212" y="4156364"/>
            <a:ext cx="4096987" cy="166964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59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09C509D2-0C1A-47B8-89C1-D3AB17D452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A9EDFA-ECBF-4303-B751-C1E59A5D9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264" y="556995"/>
            <a:ext cx="4753535" cy="1124322"/>
          </a:xfrm>
        </p:spPr>
        <p:txBody>
          <a:bodyPr>
            <a:normAutofit/>
          </a:bodyPr>
          <a:lstStyle/>
          <a:p>
            <a:r>
              <a:rPr lang="en-US" sz="3600" b="1" dirty="0"/>
              <a:t>University of Oregon – ActivePure Pilot</a:t>
            </a:r>
          </a:p>
        </p:txBody>
      </p:sp>
      <p:pic>
        <p:nvPicPr>
          <p:cNvPr id="9" name="Picture 8" descr="A picture containing indoor&#10;&#10;Description automatically generated">
            <a:extLst>
              <a:ext uri="{FF2B5EF4-FFF2-40B4-BE49-F238E27FC236}">
                <a16:creationId xmlns:a16="http://schemas.microsoft.com/office/drawing/2014/main" id="{08E2DCAC-56F0-4004-B293-E911CA98FEF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675" b="-2"/>
          <a:stretch/>
        </p:blipFill>
        <p:spPr>
          <a:xfrm rot="5400000">
            <a:off x="-104955" y="3595794"/>
            <a:ext cx="3339649" cy="3006061"/>
          </a:xfrm>
          <a:prstGeom prst="rect">
            <a:avLst/>
          </a:prstGeom>
        </p:spPr>
      </p:pic>
      <p:pic>
        <p:nvPicPr>
          <p:cNvPr id="5" name="Content Placeholder 4" descr="A picture containing indoor&#10;&#10;Description automatically generated">
            <a:extLst>
              <a:ext uri="{FF2B5EF4-FFF2-40B4-BE49-F238E27FC236}">
                <a16:creationId xmlns:a16="http://schemas.microsoft.com/office/drawing/2014/main" id="{63954D95-0A4A-404E-8A1F-3A2516725BA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0" r="14398" b="-3"/>
          <a:stretch/>
        </p:blipFill>
        <p:spPr>
          <a:xfrm rot="5400000">
            <a:off x="3026107" y="3603280"/>
            <a:ext cx="3339649" cy="2991088"/>
          </a:xfrm>
          <a:prstGeom prst="rect">
            <a:avLst/>
          </a:prstGeom>
        </p:spPr>
      </p:pic>
      <p:pic>
        <p:nvPicPr>
          <p:cNvPr id="11" name="Picture 10" descr="A picture containing text, ceiling&#10;&#10;Description automatically generated">
            <a:extLst>
              <a:ext uri="{FF2B5EF4-FFF2-40B4-BE49-F238E27FC236}">
                <a16:creationId xmlns:a16="http://schemas.microsoft.com/office/drawing/2014/main" id="{093985FA-04E9-4939-A400-6995819A87C6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36" r="48196" b="2"/>
          <a:stretch/>
        </p:blipFill>
        <p:spPr>
          <a:xfrm rot="5400000">
            <a:off x="1427073" y="-1380080"/>
            <a:ext cx="3339649" cy="6189158"/>
          </a:xfrm>
          <a:prstGeom prst="rect">
            <a:avLst/>
          </a:prstGeom>
        </p:spPr>
      </p:pic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074ED311-9DC3-476E-BD75-0415ACAAC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0264" y="1799304"/>
            <a:ext cx="5375426" cy="5014020"/>
          </a:xfrm>
        </p:spPr>
        <p:txBody>
          <a:bodyPr>
            <a:normAutofit/>
          </a:bodyPr>
          <a:lstStyle/>
          <a:p>
            <a:r>
              <a:rPr lang="en-US" sz="1800" dirty="0"/>
              <a:t>Environment Air testing conducted at the University of Oregon Recreational  Center Locker Rooms by EHSI Environmental on behalf of ActivePure and the University of Oregon, on the 14</a:t>
            </a:r>
            <a:r>
              <a:rPr lang="en-US" sz="1800" baseline="30000" dirty="0"/>
              <a:t>th</a:t>
            </a:r>
            <a:r>
              <a:rPr lang="en-US" sz="1800" dirty="0"/>
              <a:t> October 2021, re-tested on the 4</a:t>
            </a:r>
            <a:r>
              <a:rPr lang="en-US" sz="1800" baseline="30000" dirty="0"/>
              <a:t>th</a:t>
            </a:r>
            <a:r>
              <a:rPr lang="en-US" sz="1800" dirty="0"/>
              <a:t> November 2021.</a:t>
            </a:r>
          </a:p>
          <a:p>
            <a:r>
              <a:rPr lang="en-US" sz="1800" dirty="0"/>
              <a:t>The primary mission of this test is to demonstrate efficacy by proxy in inactivating enveloped viruses such as SARs-CoV-2 and the flu.  </a:t>
            </a:r>
          </a:p>
          <a:p>
            <a:r>
              <a:rPr lang="en-US" sz="1800" dirty="0"/>
              <a:t>We demonstrate this by showing a reduction in pathogens like bacteria and fungi, which are both measurable and harder to inactivate than enveloped viruses. </a:t>
            </a:r>
          </a:p>
          <a:p>
            <a:r>
              <a:rPr lang="en-US" sz="1800" dirty="0"/>
              <a:t>EHSI captured air and surface samples and measured bacteria and fungi growth. </a:t>
            </a:r>
          </a:p>
          <a:p>
            <a:r>
              <a:rPr lang="en-US" sz="1800" dirty="0"/>
              <a:t>Efficacy in product and design is demonstrated by a reduction in the total Colony Forming Units (CFU’s).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611481D-446D-4BB9-AC9F-28FA6C0292C7}"/>
              </a:ext>
            </a:extLst>
          </p:cNvPr>
          <p:cNvSpPr/>
          <p:nvPr/>
        </p:nvSpPr>
        <p:spPr>
          <a:xfrm>
            <a:off x="2133600" y="1484671"/>
            <a:ext cx="1986116" cy="198900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5CFF4BF-393D-41C7-8B27-EFDBE031A1FB}"/>
              </a:ext>
            </a:extLst>
          </p:cNvPr>
          <p:cNvSpPr/>
          <p:nvPr/>
        </p:nvSpPr>
        <p:spPr>
          <a:xfrm>
            <a:off x="451104" y="5959359"/>
            <a:ext cx="925412" cy="94331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84A948D-4279-4557-86D1-AA0F72971615}"/>
              </a:ext>
            </a:extLst>
          </p:cNvPr>
          <p:cNvSpPr/>
          <p:nvPr/>
        </p:nvSpPr>
        <p:spPr>
          <a:xfrm>
            <a:off x="1264984" y="4434348"/>
            <a:ext cx="455662" cy="5196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C117965-4448-40E5-A2EE-D3AE77B2DE3A}"/>
              </a:ext>
            </a:extLst>
          </p:cNvPr>
          <p:cNvSpPr/>
          <p:nvPr/>
        </p:nvSpPr>
        <p:spPr>
          <a:xfrm>
            <a:off x="5319251" y="6184490"/>
            <a:ext cx="648929" cy="62883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B11FDA6-2EAA-4688-88F7-E0964CAC0896}"/>
              </a:ext>
            </a:extLst>
          </p:cNvPr>
          <p:cNvSpPr/>
          <p:nvPr/>
        </p:nvSpPr>
        <p:spPr>
          <a:xfrm>
            <a:off x="4695931" y="5506063"/>
            <a:ext cx="462116" cy="5399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739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4E015-6AD3-409A-AB1E-E005B0802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Summary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D599B3-C6B8-4DE9-A822-F2C41136E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4647482"/>
            <a:ext cx="10944225" cy="1969627"/>
          </a:xfrm>
        </p:spPr>
        <p:txBody>
          <a:bodyPr>
            <a:normAutofit fontScale="85000" lnSpcReduction="20000"/>
          </a:bodyPr>
          <a:lstStyle/>
          <a:p>
            <a:r>
              <a:rPr lang="en-US" sz="2000" dirty="0"/>
              <a:t>The area tested is a two-story locker room adjoined by a central stairwell. Ground floor doors auto close, and upper floor doors remained open.</a:t>
            </a:r>
          </a:p>
          <a:p>
            <a:r>
              <a:rPr lang="en-US" sz="2000" dirty="0"/>
              <a:t>Assessments were completed on both male and female locker rooms.</a:t>
            </a:r>
          </a:p>
          <a:p>
            <a:r>
              <a:rPr lang="en-US" sz="2000" dirty="0"/>
              <a:t>ActivePure Pilot design included induct devices, and portable Beyond Guardian Air installed by Daniel Garstang on the 15</a:t>
            </a:r>
            <a:r>
              <a:rPr lang="en-US" sz="2000" baseline="30000" dirty="0"/>
              <a:t>th</a:t>
            </a:r>
            <a:r>
              <a:rPr lang="en-US" sz="2000" dirty="0"/>
              <a:t> October 2021 to Level 3 standard.</a:t>
            </a:r>
          </a:p>
          <a:p>
            <a:r>
              <a:rPr lang="en-US" sz="2000" dirty="0"/>
              <a:t>Hand dryers were not in use on first test, however, were being used on second test. </a:t>
            </a:r>
          </a:p>
          <a:p>
            <a:pPr lvl="1"/>
            <a:r>
              <a:rPr lang="en-US" sz="2000" dirty="0"/>
              <a:t>This creates more airborne particles which would have increased the CFU count on second test.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E57DCED-30E7-4BB7-853D-9555888B79E5}"/>
              </a:ext>
            </a:extLst>
          </p:cNvPr>
          <p:cNvSpPr/>
          <p:nvPr/>
        </p:nvSpPr>
        <p:spPr>
          <a:xfrm>
            <a:off x="1887793" y="1974544"/>
            <a:ext cx="2408903" cy="23614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Total CFU reduction</a:t>
            </a:r>
          </a:p>
          <a:p>
            <a:pPr algn="ctr"/>
            <a:r>
              <a:rPr lang="en-US" sz="2800" dirty="0"/>
              <a:t>63.16%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BB548FA-1F67-4B71-807F-63D3F474DF36}"/>
              </a:ext>
            </a:extLst>
          </p:cNvPr>
          <p:cNvSpPr/>
          <p:nvPr/>
        </p:nvSpPr>
        <p:spPr>
          <a:xfrm>
            <a:off x="5119227" y="1974542"/>
            <a:ext cx="2408902" cy="23614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Bacterial CFU reduction</a:t>
            </a:r>
          </a:p>
          <a:p>
            <a:pPr algn="ctr"/>
            <a:r>
              <a:rPr lang="en-US" sz="2800" dirty="0"/>
              <a:t>24.8%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6DDB923-504A-4584-BD94-BCEE2A56D6BB}"/>
              </a:ext>
            </a:extLst>
          </p:cNvPr>
          <p:cNvSpPr/>
          <p:nvPr/>
        </p:nvSpPr>
        <p:spPr>
          <a:xfrm>
            <a:off x="8350660" y="1974543"/>
            <a:ext cx="2408902" cy="23614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Fungal CFU reduction</a:t>
            </a:r>
          </a:p>
          <a:p>
            <a:pPr algn="ctr"/>
            <a:r>
              <a:rPr lang="en-US" sz="2800" dirty="0"/>
              <a:t>75.66%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01372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301C1-2029-4CC6-85EC-03C2D4428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412678" cy="1325563"/>
          </a:xfrm>
        </p:spPr>
        <p:txBody>
          <a:bodyPr>
            <a:normAutofit/>
          </a:bodyPr>
          <a:lstStyle/>
          <a:p>
            <a:r>
              <a:rPr lang="en-US" sz="3600" b="1" dirty="0"/>
              <a:t>Real World Testing – Before and After Combined - CFU Totals</a:t>
            </a:r>
          </a:p>
        </p:txBody>
      </p:sp>
      <p:graphicFrame>
        <p:nvGraphicFramePr>
          <p:cNvPr id="12" name="Content Placeholder 7">
            <a:extLst>
              <a:ext uri="{FF2B5EF4-FFF2-40B4-BE49-F238E27FC236}">
                <a16:creationId xmlns:a16="http://schemas.microsoft.com/office/drawing/2014/main" id="{B4FBF020-5050-4A90-A5A3-71787A2778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2592118"/>
              </p:ext>
            </p:extLst>
          </p:nvPr>
        </p:nvGraphicFramePr>
        <p:xfrm>
          <a:off x="390525" y="2250291"/>
          <a:ext cx="3279097" cy="34361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Arrow: Down 14">
            <a:extLst>
              <a:ext uri="{FF2B5EF4-FFF2-40B4-BE49-F238E27FC236}">
                <a16:creationId xmlns:a16="http://schemas.microsoft.com/office/drawing/2014/main" id="{90400836-66CE-4E65-B592-3E34EE7CFC8A}"/>
              </a:ext>
            </a:extLst>
          </p:cNvPr>
          <p:cNvSpPr/>
          <p:nvPr/>
        </p:nvSpPr>
        <p:spPr>
          <a:xfrm>
            <a:off x="2761505" y="3463877"/>
            <a:ext cx="136750" cy="416300"/>
          </a:xfrm>
          <a:prstGeom prst="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071476F-EA82-4290-BEA5-710B9D94C2A5}"/>
              </a:ext>
            </a:extLst>
          </p:cNvPr>
          <p:cNvSpPr txBox="1"/>
          <p:nvPr/>
        </p:nvSpPr>
        <p:spPr>
          <a:xfrm>
            <a:off x="2446130" y="3030187"/>
            <a:ext cx="767500" cy="307777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75.66%</a:t>
            </a:r>
          </a:p>
        </p:txBody>
      </p:sp>
      <p:graphicFrame>
        <p:nvGraphicFramePr>
          <p:cNvPr id="20" name="Content Placeholder 7">
            <a:extLst>
              <a:ext uri="{FF2B5EF4-FFF2-40B4-BE49-F238E27FC236}">
                <a16:creationId xmlns:a16="http://schemas.microsoft.com/office/drawing/2014/main" id="{81767570-A3DA-49F8-A81A-F887290F03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9414240"/>
              </p:ext>
            </p:extLst>
          </p:nvPr>
        </p:nvGraphicFramePr>
        <p:xfrm>
          <a:off x="4401054" y="2250291"/>
          <a:ext cx="3279096" cy="34312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1" name="Content Placeholder 7">
            <a:extLst>
              <a:ext uri="{FF2B5EF4-FFF2-40B4-BE49-F238E27FC236}">
                <a16:creationId xmlns:a16="http://schemas.microsoft.com/office/drawing/2014/main" id="{CC556B3A-38D7-4C98-8368-A581FFDD2F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4993513"/>
              </p:ext>
            </p:extLst>
          </p:nvPr>
        </p:nvGraphicFramePr>
        <p:xfrm>
          <a:off x="8296274" y="2250291"/>
          <a:ext cx="3279095" cy="34312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513947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301C1-2029-4CC6-85EC-03C2D4428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412678" cy="1325563"/>
          </a:xfrm>
        </p:spPr>
        <p:txBody>
          <a:bodyPr>
            <a:normAutofit/>
          </a:bodyPr>
          <a:lstStyle/>
          <a:p>
            <a:r>
              <a:rPr lang="en-US" sz="3600" b="1" dirty="0"/>
              <a:t>Real World Testing – Before and After - Fungal &amp; Particulates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BC4AA201-A169-48AC-B42F-19EA8D33A96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11131" y="2498247"/>
          <a:ext cx="2339823" cy="3066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Arrow: Down 12">
            <a:extLst>
              <a:ext uri="{FF2B5EF4-FFF2-40B4-BE49-F238E27FC236}">
                <a16:creationId xmlns:a16="http://schemas.microsoft.com/office/drawing/2014/main" id="{41F04727-6FF7-44AE-B4FF-4B09FEE9B1E8}"/>
              </a:ext>
            </a:extLst>
          </p:cNvPr>
          <p:cNvSpPr/>
          <p:nvPr/>
        </p:nvSpPr>
        <p:spPr>
          <a:xfrm>
            <a:off x="2282397" y="3823502"/>
            <a:ext cx="136750" cy="416300"/>
          </a:xfrm>
          <a:prstGeom prst="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6DB810-555F-4EB0-9CB9-DD33C433AA7D}"/>
              </a:ext>
            </a:extLst>
          </p:cNvPr>
          <p:cNvSpPr txBox="1"/>
          <p:nvPr/>
        </p:nvSpPr>
        <p:spPr>
          <a:xfrm>
            <a:off x="2109219" y="3406078"/>
            <a:ext cx="561505" cy="307777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68%</a:t>
            </a:r>
          </a:p>
        </p:txBody>
      </p:sp>
      <p:graphicFrame>
        <p:nvGraphicFramePr>
          <p:cNvPr id="17" name="Content Placeholder 7">
            <a:extLst>
              <a:ext uri="{FF2B5EF4-FFF2-40B4-BE49-F238E27FC236}">
                <a16:creationId xmlns:a16="http://schemas.microsoft.com/office/drawing/2014/main" id="{350BE443-2122-4027-8A94-74F701FFB7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9587477"/>
              </p:ext>
            </p:extLst>
          </p:nvPr>
        </p:nvGraphicFramePr>
        <p:xfrm>
          <a:off x="4865835" y="2493331"/>
          <a:ext cx="2339823" cy="3066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" name="Arrow: Down 17">
            <a:extLst>
              <a:ext uri="{FF2B5EF4-FFF2-40B4-BE49-F238E27FC236}">
                <a16:creationId xmlns:a16="http://schemas.microsoft.com/office/drawing/2014/main" id="{A5B35E72-3B32-4899-806D-04E3AEA04D1F}"/>
              </a:ext>
            </a:extLst>
          </p:cNvPr>
          <p:cNvSpPr/>
          <p:nvPr/>
        </p:nvSpPr>
        <p:spPr>
          <a:xfrm>
            <a:off x="6570192" y="4031652"/>
            <a:ext cx="136750" cy="416300"/>
          </a:xfrm>
          <a:prstGeom prst="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42DB517-5A00-47A7-827C-64BAE8C5FED0}"/>
              </a:ext>
            </a:extLst>
          </p:cNvPr>
          <p:cNvSpPr txBox="1"/>
          <p:nvPr/>
        </p:nvSpPr>
        <p:spPr>
          <a:xfrm>
            <a:off x="6328639" y="3476442"/>
            <a:ext cx="566017" cy="307777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86%</a:t>
            </a:r>
          </a:p>
        </p:txBody>
      </p:sp>
      <p:graphicFrame>
        <p:nvGraphicFramePr>
          <p:cNvPr id="10" name="Content Placeholder 7">
            <a:extLst>
              <a:ext uri="{FF2B5EF4-FFF2-40B4-BE49-F238E27FC236}">
                <a16:creationId xmlns:a16="http://schemas.microsoft.com/office/drawing/2014/main" id="{1FCD3AC3-1A92-4CBE-A131-AA73AE19C8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2032187"/>
              </p:ext>
            </p:extLst>
          </p:nvPr>
        </p:nvGraphicFramePr>
        <p:xfrm>
          <a:off x="9238134" y="2493331"/>
          <a:ext cx="2339823" cy="3066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Arrow: Down 10">
            <a:extLst>
              <a:ext uri="{FF2B5EF4-FFF2-40B4-BE49-F238E27FC236}">
                <a16:creationId xmlns:a16="http://schemas.microsoft.com/office/drawing/2014/main" id="{9B759D26-C992-4115-83B2-FF40712CE8C8}"/>
              </a:ext>
            </a:extLst>
          </p:cNvPr>
          <p:cNvSpPr/>
          <p:nvPr/>
        </p:nvSpPr>
        <p:spPr>
          <a:xfrm>
            <a:off x="10963264" y="3424084"/>
            <a:ext cx="136750" cy="416300"/>
          </a:xfrm>
          <a:prstGeom prst="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B592E8-3DFA-4C9C-8F7A-C514A690F089}"/>
              </a:ext>
            </a:extLst>
          </p:cNvPr>
          <p:cNvSpPr txBox="1"/>
          <p:nvPr/>
        </p:nvSpPr>
        <p:spPr>
          <a:xfrm>
            <a:off x="10790086" y="2999378"/>
            <a:ext cx="649439" cy="307777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72.3%</a:t>
            </a:r>
          </a:p>
        </p:txBody>
      </p:sp>
    </p:spTree>
    <p:extLst>
      <p:ext uri="{BB962C8B-B14F-4D97-AF65-F5344CB8AC3E}">
        <p14:creationId xmlns:p14="http://schemas.microsoft.com/office/powerpoint/2010/main" val="3444084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C01695A-EDCB-479E-8755-C90C4C4A92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5593698"/>
              </p:ext>
            </p:extLst>
          </p:nvPr>
        </p:nvGraphicFramePr>
        <p:xfrm>
          <a:off x="403736" y="1643542"/>
          <a:ext cx="10844367" cy="3730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6153">
                  <a:extLst>
                    <a:ext uri="{9D8B030D-6E8A-4147-A177-3AD203B41FA5}">
                      <a16:colId xmlns:a16="http://schemas.microsoft.com/office/drawing/2014/main" val="3037305331"/>
                    </a:ext>
                  </a:extLst>
                </a:gridCol>
                <a:gridCol w="2041494">
                  <a:extLst>
                    <a:ext uri="{9D8B030D-6E8A-4147-A177-3AD203B41FA5}">
                      <a16:colId xmlns:a16="http://schemas.microsoft.com/office/drawing/2014/main" val="3620224856"/>
                    </a:ext>
                  </a:extLst>
                </a:gridCol>
                <a:gridCol w="1897144">
                  <a:extLst>
                    <a:ext uri="{9D8B030D-6E8A-4147-A177-3AD203B41FA5}">
                      <a16:colId xmlns:a16="http://schemas.microsoft.com/office/drawing/2014/main" val="1742543379"/>
                    </a:ext>
                  </a:extLst>
                </a:gridCol>
                <a:gridCol w="1962523">
                  <a:extLst>
                    <a:ext uri="{9D8B030D-6E8A-4147-A177-3AD203B41FA5}">
                      <a16:colId xmlns:a16="http://schemas.microsoft.com/office/drawing/2014/main" val="3963212903"/>
                    </a:ext>
                  </a:extLst>
                </a:gridCol>
                <a:gridCol w="1917053">
                  <a:extLst>
                    <a:ext uri="{9D8B030D-6E8A-4147-A177-3AD203B41FA5}">
                      <a16:colId xmlns:a16="http://schemas.microsoft.com/office/drawing/2014/main" val="2733161394"/>
                    </a:ext>
                  </a:extLst>
                </a:gridCol>
              </a:tblGrid>
              <a:tr h="548596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Sample 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Location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Volume (L)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Test 1 - CFU/M3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Test 2 - CFU/M3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8907498"/>
                  </a:ext>
                </a:extLst>
              </a:tr>
              <a:tr h="98747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11421-11530-1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Mid-town Men's 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760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240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498235"/>
                  </a:ext>
                </a:extLst>
              </a:tr>
              <a:tr h="120691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101421-11530-2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Downtown Men's 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1020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140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0064216"/>
                  </a:ext>
                </a:extLst>
              </a:tr>
              <a:tr h="98747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101421-11530-4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Downtown Women's 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1590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440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7707424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AAECEC8B-0A94-4B4C-9887-5682D2BFB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412678" cy="1325563"/>
          </a:xfrm>
        </p:spPr>
        <p:txBody>
          <a:bodyPr>
            <a:normAutofit/>
          </a:bodyPr>
          <a:lstStyle/>
          <a:p>
            <a:r>
              <a:rPr lang="en-US" sz="3600" b="1" dirty="0"/>
              <a:t>Real World Testing – Fungal &amp; Particulates</a:t>
            </a:r>
          </a:p>
        </p:txBody>
      </p:sp>
    </p:spTree>
    <p:extLst>
      <p:ext uri="{BB962C8B-B14F-4D97-AF65-F5344CB8AC3E}">
        <p14:creationId xmlns:p14="http://schemas.microsoft.com/office/powerpoint/2010/main" val="1508591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301C1-2029-4CC6-85EC-03C2D4428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412678" cy="1325563"/>
          </a:xfrm>
        </p:spPr>
        <p:txBody>
          <a:bodyPr>
            <a:normAutofit/>
          </a:bodyPr>
          <a:lstStyle/>
          <a:p>
            <a:r>
              <a:rPr lang="en-US" sz="3600" b="1" dirty="0"/>
              <a:t>Real World Testing – Before and After - Bacterial Air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BC4AA201-A169-48AC-B42F-19EA8D33A9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8744870"/>
              </p:ext>
            </p:extLst>
          </p:nvPr>
        </p:nvGraphicFramePr>
        <p:xfrm>
          <a:off x="611131" y="2498247"/>
          <a:ext cx="2339823" cy="3066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Arrow: Down 12">
            <a:extLst>
              <a:ext uri="{FF2B5EF4-FFF2-40B4-BE49-F238E27FC236}">
                <a16:creationId xmlns:a16="http://schemas.microsoft.com/office/drawing/2014/main" id="{41F04727-6FF7-44AE-B4FF-4B09FEE9B1E8}"/>
              </a:ext>
            </a:extLst>
          </p:cNvPr>
          <p:cNvSpPr/>
          <p:nvPr/>
        </p:nvSpPr>
        <p:spPr>
          <a:xfrm>
            <a:off x="2330922" y="3816188"/>
            <a:ext cx="136750" cy="416300"/>
          </a:xfrm>
          <a:prstGeom prst="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6DB810-555F-4EB0-9CB9-DD33C433AA7D}"/>
              </a:ext>
            </a:extLst>
          </p:cNvPr>
          <p:cNvSpPr txBox="1"/>
          <p:nvPr/>
        </p:nvSpPr>
        <p:spPr>
          <a:xfrm>
            <a:off x="2079744" y="3249807"/>
            <a:ext cx="639107" cy="307777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2.3%</a:t>
            </a:r>
          </a:p>
        </p:txBody>
      </p:sp>
      <p:graphicFrame>
        <p:nvGraphicFramePr>
          <p:cNvPr id="17" name="Content Placeholder 7">
            <a:extLst>
              <a:ext uri="{FF2B5EF4-FFF2-40B4-BE49-F238E27FC236}">
                <a16:creationId xmlns:a16="http://schemas.microsoft.com/office/drawing/2014/main" id="{350BE443-2122-4027-8A94-74F701FFB7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1940300"/>
              </p:ext>
            </p:extLst>
          </p:nvPr>
        </p:nvGraphicFramePr>
        <p:xfrm>
          <a:off x="3361845" y="2493331"/>
          <a:ext cx="2339823" cy="3066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" name="Arrow: Down 17">
            <a:extLst>
              <a:ext uri="{FF2B5EF4-FFF2-40B4-BE49-F238E27FC236}">
                <a16:creationId xmlns:a16="http://schemas.microsoft.com/office/drawing/2014/main" id="{A5B35E72-3B32-4899-806D-04E3AEA04D1F}"/>
              </a:ext>
            </a:extLst>
          </p:cNvPr>
          <p:cNvSpPr/>
          <p:nvPr/>
        </p:nvSpPr>
        <p:spPr>
          <a:xfrm>
            <a:off x="4964736" y="4031652"/>
            <a:ext cx="136750" cy="416300"/>
          </a:xfrm>
          <a:prstGeom prst="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42DB517-5A00-47A7-827C-64BAE8C5FED0}"/>
              </a:ext>
            </a:extLst>
          </p:cNvPr>
          <p:cNvSpPr txBox="1"/>
          <p:nvPr/>
        </p:nvSpPr>
        <p:spPr>
          <a:xfrm>
            <a:off x="4669316" y="3452809"/>
            <a:ext cx="727589" cy="307777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86.95%</a:t>
            </a:r>
          </a:p>
        </p:txBody>
      </p:sp>
      <p:graphicFrame>
        <p:nvGraphicFramePr>
          <p:cNvPr id="23" name="Content Placeholder 7">
            <a:extLst>
              <a:ext uri="{FF2B5EF4-FFF2-40B4-BE49-F238E27FC236}">
                <a16:creationId xmlns:a16="http://schemas.microsoft.com/office/drawing/2014/main" id="{278DA3AA-9931-486F-827D-92601FF820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6311259"/>
              </p:ext>
            </p:extLst>
          </p:nvPr>
        </p:nvGraphicFramePr>
        <p:xfrm>
          <a:off x="6490334" y="2488415"/>
          <a:ext cx="2339823" cy="3066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4" name="Arrow: Down 23">
            <a:extLst>
              <a:ext uri="{FF2B5EF4-FFF2-40B4-BE49-F238E27FC236}">
                <a16:creationId xmlns:a16="http://schemas.microsoft.com/office/drawing/2014/main" id="{60C2A058-8DF1-43B1-841D-087A53949E50}"/>
              </a:ext>
            </a:extLst>
          </p:cNvPr>
          <p:cNvSpPr/>
          <p:nvPr/>
        </p:nvSpPr>
        <p:spPr>
          <a:xfrm rot="10800000">
            <a:off x="7591870" y="3398547"/>
            <a:ext cx="136750" cy="416300"/>
          </a:xfrm>
          <a:prstGeom prst="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8505261-9F85-4AA9-A4D1-E7120DF40B45}"/>
              </a:ext>
            </a:extLst>
          </p:cNvPr>
          <p:cNvSpPr txBox="1"/>
          <p:nvPr/>
        </p:nvSpPr>
        <p:spPr>
          <a:xfrm>
            <a:off x="7350318" y="3052070"/>
            <a:ext cx="619854" cy="307777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71%</a:t>
            </a:r>
          </a:p>
        </p:txBody>
      </p:sp>
      <p:graphicFrame>
        <p:nvGraphicFramePr>
          <p:cNvPr id="12" name="Content Placeholder 7">
            <a:extLst>
              <a:ext uri="{FF2B5EF4-FFF2-40B4-BE49-F238E27FC236}">
                <a16:creationId xmlns:a16="http://schemas.microsoft.com/office/drawing/2014/main" id="{9D7032D7-D0A2-4D0E-A9AF-06A4E6618BA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8815514"/>
              </p:ext>
            </p:extLst>
          </p:nvPr>
        </p:nvGraphicFramePr>
        <p:xfrm>
          <a:off x="9343103" y="2498247"/>
          <a:ext cx="2339823" cy="3066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5" name="Arrow: Down 14">
            <a:extLst>
              <a:ext uri="{FF2B5EF4-FFF2-40B4-BE49-F238E27FC236}">
                <a16:creationId xmlns:a16="http://schemas.microsoft.com/office/drawing/2014/main" id="{944AFA3B-9E30-496C-8BEB-4DDA85C09F9A}"/>
              </a:ext>
            </a:extLst>
          </p:cNvPr>
          <p:cNvSpPr/>
          <p:nvPr/>
        </p:nvSpPr>
        <p:spPr>
          <a:xfrm>
            <a:off x="10800413" y="3360931"/>
            <a:ext cx="182893" cy="245766"/>
          </a:xfrm>
          <a:prstGeom prst="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5D2C577-E4A9-41BE-9F32-3552DBDDAD5E}"/>
              </a:ext>
            </a:extLst>
          </p:cNvPr>
          <p:cNvSpPr txBox="1"/>
          <p:nvPr/>
        </p:nvSpPr>
        <p:spPr>
          <a:xfrm>
            <a:off x="10618456" y="3035402"/>
            <a:ext cx="817346" cy="307777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27.65%</a:t>
            </a:r>
          </a:p>
        </p:txBody>
      </p:sp>
    </p:spTree>
    <p:extLst>
      <p:ext uri="{BB962C8B-B14F-4D97-AF65-F5344CB8AC3E}">
        <p14:creationId xmlns:p14="http://schemas.microsoft.com/office/powerpoint/2010/main" val="1602187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C01695A-EDCB-479E-8755-C90C4C4A92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8018036"/>
              </p:ext>
            </p:extLst>
          </p:nvPr>
        </p:nvGraphicFramePr>
        <p:xfrm>
          <a:off x="403736" y="1643542"/>
          <a:ext cx="11237656" cy="4717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558">
                  <a:extLst>
                    <a:ext uri="{9D8B030D-6E8A-4147-A177-3AD203B41FA5}">
                      <a16:colId xmlns:a16="http://schemas.microsoft.com/office/drawing/2014/main" val="3037305331"/>
                    </a:ext>
                  </a:extLst>
                </a:gridCol>
                <a:gridCol w="1298339">
                  <a:extLst>
                    <a:ext uri="{9D8B030D-6E8A-4147-A177-3AD203B41FA5}">
                      <a16:colId xmlns:a16="http://schemas.microsoft.com/office/drawing/2014/main" val="3620224856"/>
                    </a:ext>
                  </a:extLst>
                </a:gridCol>
                <a:gridCol w="1206536">
                  <a:extLst>
                    <a:ext uri="{9D8B030D-6E8A-4147-A177-3AD203B41FA5}">
                      <a16:colId xmlns:a16="http://schemas.microsoft.com/office/drawing/2014/main" val="1742543379"/>
                    </a:ext>
                  </a:extLst>
                </a:gridCol>
                <a:gridCol w="1206234">
                  <a:extLst>
                    <a:ext uri="{9D8B030D-6E8A-4147-A177-3AD203B41FA5}">
                      <a16:colId xmlns:a16="http://schemas.microsoft.com/office/drawing/2014/main" val="2586288248"/>
                    </a:ext>
                  </a:extLst>
                </a:gridCol>
                <a:gridCol w="1167495">
                  <a:extLst>
                    <a:ext uri="{9D8B030D-6E8A-4147-A177-3AD203B41FA5}">
                      <a16:colId xmlns:a16="http://schemas.microsoft.com/office/drawing/2014/main" val="338172960"/>
                    </a:ext>
                  </a:extLst>
                </a:gridCol>
                <a:gridCol w="1967180">
                  <a:extLst>
                    <a:ext uri="{9D8B030D-6E8A-4147-A177-3AD203B41FA5}">
                      <a16:colId xmlns:a16="http://schemas.microsoft.com/office/drawing/2014/main" val="4185719307"/>
                    </a:ext>
                  </a:extLst>
                </a:gridCol>
                <a:gridCol w="1248116">
                  <a:extLst>
                    <a:ext uri="{9D8B030D-6E8A-4147-A177-3AD203B41FA5}">
                      <a16:colId xmlns:a16="http://schemas.microsoft.com/office/drawing/2014/main" val="3963212903"/>
                    </a:ext>
                  </a:extLst>
                </a:gridCol>
                <a:gridCol w="1219198">
                  <a:extLst>
                    <a:ext uri="{9D8B030D-6E8A-4147-A177-3AD203B41FA5}">
                      <a16:colId xmlns:a16="http://schemas.microsoft.com/office/drawing/2014/main" val="2733161394"/>
                    </a:ext>
                  </a:extLst>
                </a:gridCol>
              </a:tblGrid>
              <a:tr h="548596">
                <a:tc>
                  <a:txBody>
                    <a:bodyPr/>
                    <a:lstStyle/>
                    <a:p>
                      <a:r>
                        <a:rPr lang="en-US" sz="1400" dirty="0"/>
                        <a:t>Sample 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Location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Volume (L)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Media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Incubation Temp (C 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Bacteria 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Test 1 - CFU/M3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Test 2 - CFU/M3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8907498"/>
                  </a:ext>
                </a:extLst>
              </a:tr>
              <a:tr h="98747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101421-11530-B-1 372117928-0001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Midtown Men's 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141.5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TSA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+mn-lt"/>
                        </a:rPr>
                        <a:t>Gram negative rod Gram Positive cocci Total</a:t>
                      </a:r>
                    </a:p>
                    <a:p>
                      <a:endParaRPr lang="en-US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21</a:t>
                      </a:r>
                    </a:p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280</a:t>
                      </a:r>
                    </a:p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273</a:t>
                      </a:r>
                    </a:p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21</a:t>
                      </a:r>
                    </a:p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294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498235"/>
                  </a:ext>
                </a:extLst>
              </a:tr>
              <a:tr h="120691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101421-11530-B-2 372117928-0002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Downtown Men's 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141.5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>
                          <a:latin typeface="+mn-lt"/>
                        </a:rPr>
                        <a:t>Gram negative rod Gram Positive cocci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>
                          <a:latin typeface="+mn-lt"/>
                        </a:rPr>
                        <a:t>Gram positive rod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>
                          <a:latin typeface="+mn-lt"/>
                        </a:rPr>
                        <a:t>Total</a:t>
                      </a:r>
                      <a:endParaRPr lang="en-US" sz="1400" dirty="0">
                        <a:latin typeface="+mn-lt"/>
                      </a:endParaRPr>
                    </a:p>
                    <a:p>
                      <a:endParaRPr lang="en-US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7</a:t>
                      </a:r>
                    </a:p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287</a:t>
                      </a:r>
                    </a:p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28</a:t>
                      </a:r>
                    </a:p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322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35</a:t>
                      </a:r>
                    </a:p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0</a:t>
                      </a:r>
                    </a:p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7</a:t>
                      </a:r>
                    </a:p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0064216"/>
                  </a:ext>
                </a:extLst>
              </a:tr>
              <a:tr h="98747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101421-11530-B-3 372117928-0003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Midtown Women's 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141.5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>
                          <a:latin typeface="+mn-lt"/>
                        </a:rPr>
                        <a:t>Gram negative rod Gram Positive cocci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>
                          <a:latin typeface="+mn-lt"/>
                        </a:rPr>
                        <a:t>Total</a:t>
                      </a:r>
                      <a:endParaRPr lang="en-US" sz="1400" dirty="0">
                        <a:latin typeface="+mn-lt"/>
                      </a:endParaRPr>
                    </a:p>
                    <a:p>
                      <a:endParaRPr lang="en-US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7</a:t>
                      </a:r>
                    </a:p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140</a:t>
                      </a:r>
                    </a:p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147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105</a:t>
                      </a:r>
                    </a:p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147</a:t>
                      </a:r>
                    </a:p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252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057394"/>
                  </a:ext>
                </a:extLst>
              </a:tr>
              <a:tr h="98747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101421-11530-B-4 372117928-0004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Downtown Women's 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141.5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TSA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>
                          <a:latin typeface="+mn-lt"/>
                        </a:rPr>
                        <a:t>Gram negative rod Gram Positive cocci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>
                          <a:latin typeface="+mn-lt"/>
                        </a:rPr>
                        <a:t>Total</a:t>
                      </a:r>
                      <a:endParaRPr lang="en-US" sz="1400" dirty="0">
                        <a:latin typeface="+mn-lt"/>
                      </a:endParaRPr>
                    </a:p>
                    <a:p>
                      <a:endParaRPr lang="en-US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14</a:t>
                      </a:r>
                    </a:p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315</a:t>
                      </a:r>
                    </a:p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329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126</a:t>
                      </a:r>
                    </a:p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112</a:t>
                      </a:r>
                    </a:p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238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7707424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CE093DB2-06E2-47E0-B09D-CAC243DCB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412678" cy="1325563"/>
          </a:xfrm>
        </p:spPr>
        <p:txBody>
          <a:bodyPr>
            <a:normAutofit/>
          </a:bodyPr>
          <a:lstStyle/>
          <a:p>
            <a:r>
              <a:rPr lang="en-US" sz="3600" b="1" dirty="0"/>
              <a:t>Real World Testing – Bacterial Air</a:t>
            </a:r>
          </a:p>
        </p:txBody>
      </p:sp>
    </p:spTree>
    <p:extLst>
      <p:ext uri="{BB962C8B-B14F-4D97-AF65-F5344CB8AC3E}">
        <p14:creationId xmlns:p14="http://schemas.microsoft.com/office/powerpoint/2010/main" val="861503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13973</TotalTime>
  <Words>582</Words>
  <Application>Microsoft Office PowerPoint</Application>
  <PresentationFormat>Widescreen</PresentationFormat>
  <Paragraphs>134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ActivePure</vt:lpstr>
      <vt:lpstr>Hierarchy of Pathogens</vt:lpstr>
      <vt:lpstr>University of Oregon – ActivePure Pilot</vt:lpstr>
      <vt:lpstr>Summary Slide</vt:lpstr>
      <vt:lpstr>Real World Testing – Before and After Combined - CFU Totals</vt:lpstr>
      <vt:lpstr>Real World Testing – Before and After - Fungal &amp; Particulates</vt:lpstr>
      <vt:lpstr>Real World Testing – Fungal &amp; Particulates</vt:lpstr>
      <vt:lpstr>Real World Testing – Before and After - Bacterial Air</vt:lpstr>
      <vt:lpstr>Real World Testing – Bacterial Air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Garstang</dc:creator>
  <cp:lastModifiedBy>Daniel Garstang</cp:lastModifiedBy>
  <cp:revision>263</cp:revision>
  <dcterms:created xsi:type="dcterms:W3CDTF">2021-09-13T16:55:30Z</dcterms:created>
  <dcterms:modified xsi:type="dcterms:W3CDTF">2021-11-29T22:38:44Z</dcterms:modified>
</cp:coreProperties>
</file>